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8" r:id="rId2"/>
    <p:sldId id="257" r:id="rId3"/>
    <p:sldId id="256" r:id="rId4"/>
    <p:sldId id="259" r:id="rId5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24A6C707-CFD5-42BC-BB85-9610AD3DDD0E}">
          <p14:sldIdLst/>
        </p14:section>
        <p14:section name="タイトルなしのセクション" id="{D0D8128E-3465-4F1C-AFB5-33F630AC82EC}">
          <p14:sldIdLst>
            <p14:sldId id="258"/>
            <p14:sldId id="257"/>
            <p14:sldId id="256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02" initials="u" lastIdx="0" clrIdx="0">
    <p:extLst>
      <p:ext uri="{19B8F6BF-5375-455C-9EA6-DF929625EA0E}">
        <p15:presenceInfo xmlns:p15="http://schemas.microsoft.com/office/powerpoint/2012/main" userId="user0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34AE8483-3ED1-45EF-92FE-5F4EAE556D6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C1720F14-4467-43CE-8CF5-073785F6B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417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F93D1-8266-4A05-949A-D935C8976DE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42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11C73B-A86A-4729-945C-F7763D65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CBA104-3C86-41AC-9C94-137347C6A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131999-3ADC-45BA-BDEC-250385F3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923616-B04C-43B9-90EF-189A783B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B9C7A6-1D77-4BEF-B8C1-23C5F588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083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73C15-61C1-47CA-B0E6-A5B42C6E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6943399-D1F8-4726-8B69-35B6B8F28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B07A79-6D01-4EB6-A7F4-F5C06E51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D0EE2F-DD73-4A55-99BC-CFD6C36D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8C8D75-08DB-487A-9140-D0256C10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4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FB13F0D-4C37-41E4-B963-0468E3DFA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A02750-7272-4BF0-B042-93154A69F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5B43F8-F2E6-44A0-AB9C-2DB3DD57C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76B5C9-20C3-465B-8837-B491B1C7E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FE1A57-A43B-4E3E-A760-F0744936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85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E37888-4E3D-45D0-84BD-137705FE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95C1E9-F664-4AF6-AF57-AF59B2680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37C074-2D0E-4E26-AA58-B381CD56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DF7E24-F51A-4273-AA8E-FDE85CD2C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72DD53-740B-412C-A021-37BF1BC9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41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56ECF8-F95A-4048-B30D-ECFD35D1C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45A5F4D-3005-4D95-815E-D4B499E65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F5962B-1936-4247-8C7E-AC6E4C96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8B9DF1-2C82-496C-B3E9-C0573AAD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5BEC70-84DF-4D58-84F0-6BB29D178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03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3FCBDC-DFAF-4837-BBF0-1663BE76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EC2836-97F2-429E-A3EB-69221E38F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E73224-CD41-46F2-A2B3-014CF2CCA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410EB0-DE3F-445D-A579-EA95D239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AFB1CDC-E7E9-48B7-BC19-5F3467A76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B9C329-FD1B-4881-8A07-DB270D04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87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81C4A-DD62-4E0B-A743-72703C98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7F4C487-82F8-4292-AC62-AAA6EDB72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6BE971-2012-4884-86A7-BD1C4A99D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8D807D0-42E6-427D-BE3E-30CBC289F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2CD3741-E3F2-4DE1-A7AB-48DD631D1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EF3BA23-9BF3-4180-AEE1-E14C5DEB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F0544B1-E942-425D-A845-27D9A579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3ECF565-DE1F-47D3-9F01-313B6C82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21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33AFE0-D4E8-4A2C-8BE6-A33FC1FC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F5A0B8D-3026-4536-95FE-5F0884BDF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100C0A-9220-49AB-B7AB-81F866BD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A6A4EE-C52A-421B-AA05-BE118B77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5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6586347-C008-4A84-8EDE-DF04937C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4AE45E9-5429-4C8F-8B82-C4D55EF5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034B4E-3DC8-430C-94FC-2DA28AE5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71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279937-CF4E-4D29-A69C-9750D717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4D9587-558F-45E7-AF19-847D1DF45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E2C59E-4C5D-430A-AFE2-1CF47A6BA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7929CC7-AED4-4EA9-9044-BE8D720F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97D557F-2F0D-4E19-8E65-64E733A4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DDB798B-FD45-4963-B77A-81CF690B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7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F72D2B-4380-431F-9BF8-019B866D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0DBBF30-C936-4303-8712-8A5725328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191CCE3-23B7-4B47-8E3D-07F7ADC5B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AE17BB-C24F-486B-B20D-51756EBF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3BF45D-486A-477B-8F7D-BE229BBA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DBD2980-6926-4405-B5D1-11353059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93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9DF4A68-DC8C-4A29-B570-6CE3A534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91C806-1187-455A-AE1A-64987E2A5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09F5B7-1F5A-4927-A6F7-1C4D4FC88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7E39-A721-45C2-915D-9E137ACCF0BF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28F0A8-2238-440C-84E2-C5835E7EE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B1254B-7E0B-4CF9-9CB0-FF0DF82E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7DB8D-6E3B-4403-B4A8-69EA7259F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9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png"/><Relationship Id="rId3" Type="http://schemas.openxmlformats.org/officeDocument/2006/relationships/hyperlink" Target="https://pixabay.com/ja/photos/%E6%A2%85%E3%81%AE%E8%8A%B1-%E8%8A%B1-%E3%83%97%E3%83%A9%E3%83%A0-515321/" TargetMode="External"/><Relationship Id="rId7" Type="http://schemas.openxmlformats.org/officeDocument/2006/relationships/image" Target="../media/image12.jpg"/><Relationship Id="rId12" Type="http://schemas.openxmlformats.org/officeDocument/2006/relationships/image" Target="../media/image16.jpeg"/><Relationship Id="rId2" Type="http://schemas.openxmlformats.org/officeDocument/2006/relationships/image" Target="../media/image9.jpg"/><Relationship Id="rId16" Type="http://schemas.openxmlformats.org/officeDocument/2006/relationships/hyperlink" Target="https://lifewith34.ddo.jp/archives/2007/10/post-980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11" Type="http://schemas.openxmlformats.org/officeDocument/2006/relationships/image" Target="../media/image15.jpeg"/><Relationship Id="rId5" Type="http://schemas.openxmlformats.org/officeDocument/2006/relationships/hyperlink" Target="https://www.flickr.com/photos/tanaka_juuyoh/8089769611/" TargetMode="External"/><Relationship Id="rId15" Type="http://schemas.openxmlformats.org/officeDocument/2006/relationships/image" Target="../media/image19.jpg"/><Relationship Id="rId10" Type="http://schemas.openxmlformats.org/officeDocument/2006/relationships/image" Target="../media/image14.jpeg"/><Relationship Id="rId4" Type="http://schemas.openxmlformats.org/officeDocument/2006/relationships/image" Target="../media/image10.jpg"/><Relationship Id="rId9" Type="http://schemas.openxmlformats.org/officeDocument/2006/relationships/hyperlink" Target="https://www.flickr.com/photos/tgerus/6795303023" TargetMode="External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3E3B836-54B6-4323-B694-F533D5FB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190" y="365126"/>
            <a:ext cx="5477523" cy="744584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dist"/>
            <a:r>
              <a:rPr kumimoji="1" lang="ja-JP" altLang="en-US" sz="2800" dirty="0"/>
              <a:t>試運転</a:t>
            </a:r>
            <a:r>
              <a:rPr lang="ja-JP" altLang="en-US" sz="2800" dirty="0"/>
              <a:t>を</a:t>
            </a:r>
            <a:r>
              <a:rPr kumimoji="1" lang="ja-JP" altLang="en-US" sz="2800" dirty="0"/>
              <a:t>行っています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630B47-313E-4DCB-BD5F-1B5D2F5DB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263" y="1989312"/>
            <a:ext cx="3684233" cy="42273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kumimoji="1" lang="en-US" altLang="ja-JP" sz="800" dirty="0"/>
          </a:p>
          <a:p>
            <a:pPr marL="0" indent="0">
              <a:lnSpc>
                <a:spcPct val="200000"/>
              </a:lnSpc>
              <a:buNone/>
            </a:pPr>
            <a:r>
              <a:rPr lang="ja-JP" altLang="en-US" sz="1800" dirty="0"/>
              <a:t>　工場の建物は完成し、現在、植栽など外構工事を進めています　</a:t>
            </a:r>
            <a:endParaRPr kumimoji="1" lang="en-US" altLang="ja-JP" sz="1800" dirty="0"/>
          </a:p>
          <a:p>
            <a:pPr marL="0" indent="0">
              <a:lnSpc>
                <a:spcPct val="200000"/>
              </a:lnSpc>
              <a:buNone/>
            </a:pPr>
            <a:r>
              <a:rPr kumimoji="1" lang="ja-JP" altLang="en-US" sz="1800" dirty="0"/>
              <a:t>　１１月１７日から京田辺市の全量、１２月１日から枚方市の一部</a:t>
            </a:r>
            <a:r>
              <a:rPr kumimoji="1" lang="en-US" altLang="ja-JP" sz="1400" dirty="0"/>
              <a:t>※</a:t>
            </a:r>
            <a:r>
              <a:rPr kumimoji="1" lang="ja-JP" altLang="en-US" sz="1800" dirty="0"/>
              <a:t>のごみが新工場に搬入され、燃焼することで機能確認</a:t>
            </a:r>
            <a:r>
              <a:rPr lang="ja-JP" altLang="en-US" sz="1800" dirty="0"/>
              <a:t>（試運転）が始まっています</a:t>
            </a:r>
            <a:endParaRPr kumimoji="1" lang="en-US" altLang="ja-JP" sz="1800" dirty="0"/>
          </a:p>
          <a:p>
            <a:pPr marL="0" indent="0">
              <a:lnSpc>
                <a:spcPct val="200000"/>
              </a:lnSpc>
              <a:buNone/>
            </a:pPr>
            <a:r>
              <a:rPr kumimoji="1" lang="ja-JP" altLang="en-US" sz="1800" dirty="0"/>
              <a:t>　試運転は建設工事期間末の令和８年３月３０日まで続き、翌日３月３１日から、いよいよ本格稼働を迎えることになります</a:t>
            </a:r>
            <a:endParaRPr kumimoji="1" lang="en-US" altLang="ja-JP" sz="1800" dirty="0"/>
          </a:p>
          <a:p>
            <a:pPr marL="0" indent="0">
              <a:buNone/>
            </a:pPr>
            <a:endParaRPr lang="en-US" altLang="ja-JP" sz="300" dirty="0"/>
          </a:p>
          <a:p>
            <a:pPr marL="0" indent="0" algn="ctr">
              <a:buNone/>
            </a:pPr>
            <a:r>
              <a:rPr lang="en-US" altLang="ja-JP" sz="1500" dirty="0"/>
              <a:t>※</a:t>
            </a:r>
            <a:r>
              <a:rPr lang="ja-JP" altLang="en-US" sz="1500" dirty="0"/>
              <a:t>　枚方市穂谷川清掃工場焼却相当量</a:t>
            </a:r>
          </a:p>
          <a:p>
            <a:pPr marL="0" indent="0">
              <a:buNone/>
            </a:pPr>
            <a:endParaRPr kumimoji="1" lang="ja-JP" altLang="en-US" sz="1600" dirty="0"/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EC785C30-4CB7-4099-B3C0-2644B6E79E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77" y="3443997"/>
            <a:ext cx="1657943" cy="1369923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8544F9-4D90-43B4-9F84-81B8669FA300}"/>
              </a:ext>
            </a:extLst>
          </p:cNvPr>
          <p:cNvSpPr txBox="1"/>
          <p:nvPr/>
        </p:nvSpPr>
        <p:spPr>
          <a:xfrm>
            <a:off x="3728621" y="365126"/>
            <a:ext cx="11600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ja-JP" altLang="en-US" sz="900" dirty="0">
                <a:solidFill>
                  <a:schemeClr val="bg1"/>
                </a:solidFill>
              </a:rPr>
              <a:t>しうんてん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6439391-6F2B-442D-80C3-D7864F7D5314}"/>
              </a:ext>
            </a:extLst>
          </p:cNvPr>
          <p:cNvSpPr txBox="1"/>
          <p:nvPr/>
        </p:nvSpPr>
        <p:spPr>
          <a:xfrm>
            <a:off x="5621896" y="365126"/>
            <a:ext cx="751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bg1"/>
                </a:solidFill>
              </a:rPr>
              <a:t>おこな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474D180-FCDE-401C-AD97-FE1BC3130927}"/>
              </a:ext>
            </a:extLst>
          </p:cNvPr>
          <p:cNvSpPr txBox="1"/>
          <p:nvPr/>
        </p:nvSpPr>
        <p:spPr>
          <a:xfrm>
            <a:off x="2192784" y="1432206"/>
            <a:ext cx="818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ja-JP" altLang="en-US" u="heavy" dirty="0">
                <a:uFill>
                  <a:solidFill>
                    <a:schemeClr val="accent2"/>
                  </a:solidFill>
                </a:uFill>
              </a:rPr>
              <a:t>令和５年５月からスタートした建設工事も最終段階に入っています</a:t>
            </a:r>
            <a:endParaRPr kumimoji="1" lang="ja-JP" altLang="en-US" u="heavy" dirty="0">
              <a:uFill>
                <a:solidFill>
                  <a:schemeClr val="accent2"/>
                </a:solidFill>
              </a:u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A9F71F-B9C3-404C-824D-BB8EFC6BC103}"/>
              </a:ext>
            </a:extLst>
          </p:cNvPr>
          <p:cNvSpPr txBox="1"/>
          <p:nvPr/>
        </p:nvSpPr>
        <p:spPr>
          <a:xfrm>
            <a:off x="2273570" y="1295583"/>
            <a:ext cx="69867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/>
              <a:t>れいわ　　　 ねん　　   が</a:t>
            </a:r>
            <a:r>
              <a:rPr kumimoji="1" lang="ja-JP" altLang="en-US" sz="900" dirty="0" err="1"/>
              <a:t>つ</a:t>
            </a:r>
            <a:r>
              <a:rPr kumimoji="1" lang="ja-JP" altLang="en-US" sz="900" dirty="0"/>
              <a:t>　　　　　　　　　　　　　　　　　　　 けんせつこうじ　　　　さいしゅう</a:t>
            </a:r>
            <a:r>
              <a:rPr kumimoji="1" lang="ja-JP" altLang="en-US" sz="900" dirty="0" err="1"/>
              <a:t>だん</a:t>
            </a:r>
            <a:r>
              <a:rPr kumimoji="1" lang="ja-JP" altLang="en-US" sz="900" dirty="0"/>
              <a:t>かい　　　はい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5FE573-B957-4EB1-84BF-F0F1014CD07F}"/>
              </a:ext>
            </a:extLst>
          </p:cNvPr>
          <p:cNvSpPr txBox="1"/>
          <p:nvPr/>
        </p:nvSpPr>
        <p:spPr>
          <a:xfrm>
            <a:off x="4648941" y="2405849"/>
            <a:ext cx="4708124" cy="3636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DFF8174-C017-42A2-B538-0B69E3411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95" y="1989311"/>
            <a:ext cx="4878670" cy="440711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875387-B988-4E5A-9BA8-0B9F6C179886}"/>
              </a:ext>
            </a:extLst>
          </p:cNvPr>
          <p:cNvSpPr txBox="1"/>
          <p:nvPr/>
        </p:nvSpPr>
        <p:spPr>
          <a:xfrm>
            <a:off x="9789809" y="1863591"/>
            <a:ext cx="1755597" cy="126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200" dirty="0"/>
              <a:t>左</a:t>
            </a:r>
            <a:r>
              <a:rPr lang="ja-JP" altLang="en-US" sz="1200" dirty="0"/>
              <a:t>は</a:t>
            </a:r>
            <a:r>
              <a:rPr kumimoji="1" lang="ja-JP" altLang="en-US" sz="1200" dirty="0"/>
              <a:t>建物全景です</a:t>
            </a:r>
            <a:endParaRPr kumimoji="1" lang="en-US" altLang="ja-JP" sz="1200" dirty="0"/>
          </a:p>
          <a:p>
            <a:pPr>
              <a:lnSpc>
                <a:spcPct val="150000"/>
              </a:lnSpc>
            </a:pPr>
            <a:r>
              <a:rPr kumimoji="1" lang="ja-JP" altLang="en-US" sz="1200" dirty="0"/>
              <a:t>高さは・・・</a:t>
            </a:r>
            <a:endParaRPr kumimoji="1" lang="en-US" altLang="ja-JP" sz="1200" dirty="0"/>
          </a:p>
          <a:p>
            <a:pPr>
              <a:lnSpc>
                <a:spcPct val="150000"/>
              </a:lnSpc>
            </a:pPr>
            <a:r>
              <a:rPr kumimoji="1" lang="ja-JP" altLang="en-US" sz="1200" dirty="0"/>
              <a:t>工場棟は</a:t>
            </a:r>
            <a:r>
              <a:rPr kumimoji="1" lang="en-US" altLang="ja-JP" sz="1200" dirty="0"/>
              <a:t>33.5</a:t>
            </a:r>
            <a:r>
              <a:rPr kumimoji="1" lang="ja-JP" altLang="en-US" sz="1200" dirty="0"/>
              <a:t>メートル</a:t>
            </a:r>
            <a:endParaRPr kumimoji="1" lang="en-US" altLang="ja-JP" sz="1200" dirty="0"/>
          </a:p>
          <a:p>
            <a:pPr>
              <a:lnSpc>
                <a:spcPct val="150000"/>
              </a:lnSpc>
            </a:pPr>
            <a:r>
              <a:rPr kumimoji="1" lang="ja-JP" altLang="en-US" sz="1200" dirty="0"/>
              <a:t>煙突は</a:t>
            </a:r>
            <a:r>
              <a:rPr kumimoji="1" lang="en-US" altLang="ja-JP" sz="1200" dirty="0"/>
              <a:t>100</a:t>
            </a:r>
            <a:r>
              <a:rPr kumimoji="1" lang="ja-JP" altLang="en-US" sz="1200" dirty="0"/>
              <a:t>メートル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DE4DAD-F617-45C1-BDB1-810074C7D88A}"/>
              </a:ext>
            </a:extLst>
          </p:cNvPr>
          <p:cNvSpPr txBox="1"/>
          <p:nvPr/>
        </p:nvSpPr>
        <p:spPr>
          <a:xfrm>
            <a:off x="9865230" y="5140282"/>
            <a:ext cx="1755597" cy="145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/>
              <a:t>試運転開始に先立ち、１１月１０日には事業者であるカナデビア（株）主催の火入式が挙行されました</a:t>
            </a:r>
          </a:p>
        </p:txBody>
      </p:sp>
      <p:sp>
        <p:nvSpPr>
          <p:cNvPr id="21" name="矢印: 左 20">
            <a:extLst>
              <a:ext uri="{FF2B5EF4-FFF2-40B4-BE49-F238E27FC236}">
                <a16:creationId xmlns:a16="http://schemas.microsoft.com/office/drawing/2014/main" id="{C58DBC04-0BD4-449C-A481-01D5E66A25DB}"/>
              </a:ext>
            </a:extLst>
          </p:cNvPr>
          <p:cNvSpPr/>
          <p:nvPr/>
        </p:nvSpPr>
        <p:spPr>
          <a:xfrm>
            <a:off x="9435250" y="2053394"/>
            <a:ext cx="326293" cy="220069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上 22">
            <a:extLst>
              <a:ext uri="{FF2B5EF4-FFF2-40B4-BE49-F238E27FC236}">
                <a16:creationId xmlns:a16="http://schemas.microsoft.com/office/drawing/2014/main" id="{55549CDE-6256-4042-8CF8-3728B163EA21}"/>
              </a:ext>
            </a:extLst>
          </p:cNvPr>
          <p:cNvSpPr/>
          <p:nvPr/>
        </p:nvSpPr>
        <p:spPr>
          <a:xfrm>
            <a:off x="10522761" y="4813920"/>
            <a:ext cx="211974" cy="251856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53B4F55-4136-45BC-90BD-7C1B45427485}"/>
              </a:ext>
            </a:extLst>
          </p:cNvPr>
          <p:cNvSpPr txBox="1"/>
          <p:nvPr/>
        </p:nvSpPr>
        <p:spPr>
          <a:xfrm>
            <a:off x="555593" y="2175017"/>
            <a:ext cx="18006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こうじょう  たてもの 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かんせい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0EC0ADE-CAC3-4811-9B87-CB00BEEA3880}"/>
              </a:ext>
            </a:extLst>
          </p:cNvPr>
          <p:cNvSpPr txBox="1"/>
          <p:nvPr/>
        </p:nvSpPr>
        <p:spPr>
          <a:xfrm>
            <a:off x="2273570" y="2182582"/>
            <a:ext cx="1966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げんざい  </a:t>
            </a:r>
            <a:r>
              <a:rPr kumimoji="1" lang="ja-JP" altLang="en-US" sz="800" dirty="0" err="1"/>
              <a:t>しょ</a:t>
            </a:r>
            <a:r>
              <a:rPr kumimoji="1" lang="ja-JP" altLang="en-US" sz="800" dirty="0"/>
              <a:t>くさい　   がいこうこう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F230D9C-DEE1-47EC-BC72-72948B895274}"/>
              </a:ext>
            </a:extLst>
          </p:cNvPr>
          <p:cNvSpPr txBox="1"/>
          <p:nvPr/>
        </p:nvSpPr>
        <p:spPr>
          <a:xfrm>
            <a:off x="525280" y="2567474"/>
            <a:ext cx="700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じ　   すす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7BC0EC-CEF5-4A90-9EB8-D77E19EFD189}"/>
              </a:ext>
            </a:extLst>
          </p:cNvPr>
          <p:cNvSpPr txBox="1"/>
          <p:nvPr/>
        </p:nvSpPr>
        <p:spPr>
          <a:xfrm>
            <a:off x="985421" y="3009530"/>
            <a:ext cx="9410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がつ　　　ひ</a:t>
            </a:r>
            <a:endParaRPr kumimoji="1" lang="ja-JP" altLang="en-US" sz="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666E93-8AC5-4262-8F53-2DC7D014F4D0}"/>
              </a:ext>
            </a:extLst>
          </p:cNvPr>
          <p:cNvSpPr txBox="1"/>
          <p:nvPr/>
        </p:nvSpPr>
        <p:spPr>
          <a:xfrm flipH="1">
            <a:off x="1907960" y="2992314"/>
            <a:ext cx="1551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きょうたなべし　ぜんりょう</a:t>
            </a:r>
            <a:endParaRPr kumimoji="1" lang="ja-JP" altLang="en-US" sz="8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4D4464E-E9A6-4747-83CB-FE1DF325D0D1}"/>
              </a:ext>
            </a:extLst>
          </p:cNvPr>
          <p:cNvSpPr txBox="1"/>
          <p:nvPr/>
        </p:nvSpPr>
        <p:spPr>
          <a:xfrm>
            <a:off x="3623375" y="3018947"/>
            <a:ext cx="435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がつ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85E22A-6DAB-4D5C-BA24-187BA903DAD0}"/>
              </a:ext>
            </a:extLst>
          </p:cNvPr>
          <p:cNvSpPr txBox="1"/>
          <p:nvPr/>
        </p:nvSpPr>
        <p:spPr>
          <a:xfrm>
            <a:off x="483107" y="3370584"/>
            <a:ext cx="4170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にち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183E7B7-FD82-40C7-A5F9-1CBC809E2C9F}"/>
              </a:ext>
            </a:extLst>
          </p:cNvPr>
          <p:cNvSpPr txBox="1"/>
          <p:nvPr/>
        </p:nvSpPr>
        <p:spPr>
          <a:xfrm>
            <a:off x="985421" y="3384771"/>
            <a:ext cx="12088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ひらかたし　いちぶ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CD9F0FE-F1C4-4671-85C3-398A47CBEDD1}"/>
              </a:ext>
            </a:extLst>
          </p:cNvPr>
          <p:cNvSpPr txBox="1"/>
          <p:nvPr/>
        </p:nvSpPr>
        <p:spPr>
          <a:xfrm>
            <a:off x="2645548" y="3370584"/>
            <a:ext cx="1509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しんこうじょう はんにゅう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67E5707-EFDF-4FEF-95B0-64E4879783AE}"/>
              </a:ext>
            </a:extLst>
          </p:cNvPr>
          <p:cNvSpPr txBox="1"/>
          <p:nvPr/>
        </p:nvSpPr>
        <p:spPr>
          <a:xfrm>
            <a:off x="755165" y="3736321"/>
            <a:ext cx="700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ねんしょう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CFCBC0E-BC29-40F5-A2B2-2213462364E4}"/>
              </a:ext>
            </a:extLst>
          </p:cNvPr>
          <p:cNvSpPr txBox="1"/>
          <p:nvPr/>
        </p:nvSpPr>
        <p:spPr>
          <a:xfrm>
            <a:off x="1965547" y="3741643"/>
            <a:ext cx="22390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きのうかくにん （しうんてん）　　はじ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872D071-9644-4428-A0D6-03D53BE6D56E}"/>
              </a:ext>
            </a:extLst>
          </p:cNvPr>
          <p:cNvSpPr txBox="1"/>
          <p:nvPr/>
        </p:nvSpPr>
        <p:spPr>
          <a:xfrm>
            <a:off x="661951" y="4559101"/>
            <a:ext cx="2026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しうんてん　けんせつこうじ</a:t>
            </a:r>
            <a:r>
              <a:rPr lang="ja-JP" altLang="en-US" sz="800" dirty="0" err="1"/>
              <a:t>きかんまつ</a:t>
            </a:r>
            <a:endParaRPr kumimoji="1" lang="ja-JP" altLang="en-US" sz="8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838F1DA-8615-4592-8BFB-A4F1595CA967}"/>
              </a:ext>
            </a:extLst>
          </p:cNvPr>
          <p:cNvSpPr txBox="1"/>
          <p:nvPr/>
        </p:nvSpPr>
        <p:spPr>
          <a:xfrm>
            <a:off x="2683471" y="4559101"/>
            <a:ext cx="115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れいわ 　ねん　がつ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5E6E451-A7C9-4EE5-BFC2-15A694A364C4}"/>
              </a:ext>
            </a:extLst>
          </p:cNvPr>
          <p:cNvSpPr txBox="1"/>
          <p:nvPr/>
        </p:nvSpPr>
        <p:spPr>
          <a:xfrm>
            <a:off x="481263" y="4924838"/>
            <a:ext cx="897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にち　　  つづ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FE196DF-31A5-4451-853D-F163B23B4D41}"/>
              </a:ext>
            </a:extLst>
          </p:cNvPr>
          <p:cNvSpPr txBox="1"/>
          <p:nvPr/>
        </p:nvSpPr>
        <p:spPr>
          <a:xfrm>
            <a:off x="1448971" y="4925992"/>
            <a:ext cx="27057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よくじつ　がつ　      に</a:t>
            </a:r>
            <a:r>
              <a:rPr kumimoji="1" lang="ja-JP" altLang="en-US" sz="800" dirty="0" err="1"/>
              <a:t>ち</a:t>
            </a:r>
            <a:r>
              <a:rPr kumimoji="1" lang="ja-JP" altLang="en-US" sz="800" dirty="0"/>
              <a:t>　　　　　　　　　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　  ほん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9F50ED0-0C47-4259-8516-C829737AEEBA}"/>
              </a:ext>
            </a:extLst>
          </p:cNvPr>
          <p:cNvSpPr txBox="1"/>
          <p:nvPr/>
        </p:nvSpPr>
        <p:spPr>
          <a:xfrm>
            <a:off x="481263" y="5298269"/>
            <a:ext cx="10723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かくかどう　  むか</a:t>
            </a:r>
            <a:endParaRPr kumimoji="1" lang="ja-JP" altLang="en-US" sz="8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E2F49D6-839E-4044-A17C-8B8B9CDB5961}"/>
              </a:ext>
            </a:extLst>
          </p:cNvPr>
          <p:cNvSpPr txBox="1"/>
          <p:nvPr/>
        </p:nvSpPr>
        <p:spPr>
          <a:xfrm>
            <a:off x="1148178" y="5791646"/>
            <a:ext cx="33735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dirty="0"/>
              <a:t>ひらかた</a:t>
            </a:r>
            <a:r>
              <a:rPr kumimoji="1" lang="ja-JP" altLang="en-US" sz="600" dirty="0" err="1"/>
              <a:t>しほ</a:t>
            </a:r>
            <a:r>
              <a:rPr kumimoji="1" lang="ja-JP" altLang="en-US" sz="600" dirty="0"/>
              <a:t>たにがわせいそうこうじょうしょうきゃくそうとうぶん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D6E719B-ECA2-4CEB-9F8E-B49BF60141ED}"/>
              </a:ext>
            </a:extLst>
          </p:cNvPr>
          <p:cNvSpPr txBox="1"/>
          <p:nvPr/>
        </p:nvSpPr>
        <p:spPr>
          <a:xfrm>
            <a:off x="9693696" y="1898198"/>
            <a:ext cx="15099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/>
              <a:t>ひだり 　たてもの</a:t>
            </a:r>
            <a:r>
              <a:rPr kumimoji="1" lang="ja-JP" altLang="en-US" sz="700" dirty="0" err="1"/>
              <a:t>ぜんけい</a:t>
            </a:r>
            <a:endParaRPr kumimoji="1" lang="ja-JP" altLang="en-US" sz="7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8D8C352-044E-4092-9C3A-5545C24913A3}"/>
              </a:ext>
            </a:extLst>
          </p:cNvPr>
          <p:cNvSpPr txBox="1"/>
          <p:nvPr/>
        </p:nvSpPr>
        <p:spPr>
          <a:xfrm>
            <a:off x="9795903" y="2211846"/>
            <a:ext cx="4170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/>
              <a:t>たか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052CD7F-6BC2-48D2-BB21-2F45BE1145FA}"/>
              </a:ext>
            </a:extLst>
          </p:cNvPr>
          <p:cNvSpPr txBox="1"/>
          <p:nvPr/>
        </p:nvSpPr>
        <p:spPr>
          <a:xfrm>
            <a:off x="9713641" y="2477003"/>
            <a:ext cx="85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/>
              <a:t>こうじょうとう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4EE464E-9B07-47B8-8ACD-8E0A00F4214B}"/>
              </a:ext>
            </a:extLst>
          </p:cNvPr>
          <p:cNvSpPr txBox="1"/>
          <p:nvPr/>
        </p:nvSpPr>
        <p:spPr>
          <a:xfrm>
            <a:off x="9789809" y="2753728"/>
            <a:ext cx="5977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/>
              <a:t>えんとつ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4ABFFAA-9BD9-4638-ADDA-943F66A67FBC}"/>
              </a:ext>
            </a:extLst>
          </p:cNvPr>
          <p:cNvSpPr txBox="1"/>
          <p:nvPr/>
        </p:nvSpPr>
        <p:spPr>
          <a:xfrm>
            <a:off x="9865230" y="5128031"/>
            <a:ext cx="1524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/>
              <a:t>しうんてんかいし　　 さきだ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BEE241A-A2C7-474D-8046-DF7DCE9A653A}"/>
              </a:ext>
            </a:extLst>
          </p:cNvPr>
          <p:cNvSpPr txBox="1"/>
          <p:nvPr/>
        </p:nvSpPr>
        <p:spPr>
          <a:xfrm>
            <a:off x="10143107" y="5405991"/>
            <a:ext cx="1524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/>
              <a:t>がつ　　　にち　　　じぎょう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1DEE22D-1D87-414D-AAEC-FF3D673F9A83}"/>
              </a:ext>
            </a:extLst>
          </p:cNvPr>
          <p:cNvSpPr txBox="1"/>
          <p:nvPr/>
        </p:nvSpPr>
        <p:spPr>
          <a:xfrm>
            <a:off x="9865230" y="5691619"/>
            <a:ext cx="3838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/>
              <a:t>しゃ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6440775-7182-4C4D-8D66-A9E6666CC6CD}"/>
              </a:ext>
            </a:extLst>
          </p:cNvPr>
          <p:cNvSpPr txBox="1"/>
          <p:nvPr/>
        </p:nvSpPr>
        <p:spPr>
          <a:xfrm>
            <a:off x="9917698" y="5932284"/>
            <a:ext cx="15400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/>
              <a:t>（かぶ）しゅさい　   ひいれしき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2F65CED-3CA2-4A7C-9AB3-B98C234F89F9}"/>
              </a:ext>
            </a:extLst>
          </p:cNvPr>
          <p:cNvSpPr txBox="1"/>
          <p:nvPr/>
        </p:nvSpPr>
        <p:spPr>
          <a:xfrm>
            <a:off x="9848207" y="6227685"/>
            <a:ext cx="589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きょこう</a:t>
            </a:r>
            <a:endParaRPr kumimoji="1"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136058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DADA33B-503A-4D02-8472-F51B31C037F4}"/>
              </a:ext>
            </a:extLst>
          </p:cNvPr>
          <p:cNvSpPr txBox="1"/>
          <p:nvPr/>
        </p:nvSpPr>
        <p:spPr>
          <a:xfrm>
            <a:off x="9144000" y="602835"/>
            <a:ext cx="2844801" cy="39401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+mn-ea"/>
              </a:rPr>
              <a:t>左はごみ処理の流れです</a:t>
            </a:r>
            <a:endParaRPr kumimoji="1" lang="en-US" altLang="ja-JP" sz="1400" dirty="0">
              <a:latin typeface="+mn-ea"/>
            </a:endParaRPr>
          </a:p>
          <a:p>
            <a:endParaRPr kumimoji="1" lang="en-US" altLang="ja-JP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latin typeface="+mn-ea"/>
              </a:rPr>
              <a:t>今回は、ごみ焼却炉の入口「ごみ投入ホッパ」を紹介します</a:t>
            </a:r>
            <a:r>
              <a:rPr lang="ja-JP" altLang="en-US" sz="1400" dirty="0">
                <a:latin typeface="+mn-ea"/>
              </a:rPr>
              <a:t>（図</a:t>
            </a:r>
            <a:r>
              <a:rPr lang="ja-JP" altLang="en-US" sz="1400" dirty="0">
                <a:solidFill>
                  <a:srgbClr val="FF0000"/>
                </a:solidFill>
                <a:latin typeface="+mn-ea"/>
              </a:rPr>
              <a:t>〇</a:t>
            </a:r>
            <a:r>
              <a:rPr lang="ja-JP" altLang="en-US" sz="1400" dirty="0">
                <a:latin typeface="+mn-ea"/>
              </a:rPr>
              <a:t>の箇所）</a:t>
            </a:r>
            <a:endParaRPr lang="en-US" altLang="ja-JP" sz="1400" dirty="0">
              <a:latin typeface="+mn-ea"/>
            </a:endParaRPr>
          </a:p>
          <a:p>
            <a:endParaRPr kumimoji="1" lang="en-US" altLang="ja-JP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latin typeface="+mn-ea"/>
              </a:rPr>
              <a:t>収集されたごみは、まず、ごみピットに投入され</a:t>
            </a:r>
            <a:r>
              <a:rPr lang="ja-JP" altLang="en-US" sz="1400" dirty="0">
                <a:latin typeface="+mn-ea"/>
              </a:rPr>
              <a:t>ます</a:t>
            </a:r>
            <a:endParaRPr kumimoji="1" lang="en-US" altLang="ja-JP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latin typeface="+mn-ea"/>
              </a:rPr>
              <a:t>ピットに投入されたごみは、ごみクレーンにより攪拌等を行い、焼却炉の入口である「ごみ投入ホッパ」へと運ばれ、焼却炉に投入されます。</a:t>
            </a:r>
            <a:endParaRPr lang="en-US" altLang="ja-JP" sz="1400" dirty="0">
              <a:latin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B959D7B-CA06-4A69-ABB9-97BB278DD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5" y="343580"/>
            <a:ext cx="8655720" cy="6232850"/>
          </a:xfrm>
          <a:prstGeom prst="rect">
            <a:avLst/>
          </a:prstGeom>
        </p:spPr>
      </p:pic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4718B8E4-7411-4887-8569-1D6979B54979}"/>
              </a:ext>
            </a:extLst>
          </p:cNvPr>
          <p:cNvSpPr/>
          <p:nvPr/>
        </p:nvSpPr>
        <p:spPr>
          <a:xfrm>
            <a:off x="9764422" y="5340851"/>
            <a:ext cx="1908783" cy="2194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57A1B62-39E0-4CB9-88E4-A4ECB11EDCDD}"/>
              </a:ext>
            </a:extLst>
          </p:cNvPr>
          <p:cNvSpPr/>
          <p:nvPr/>
        </p:nvSpPr>
        <p:spPr>
          <a:xfrm>
            <a:off x="9776113" y="4946319"/>
            <a:ext cx="1786240" cy="1746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C176DB-2D2F-4609-B05B-D763F7C250EB}"/>
              </a:ext>
            </a:extLst>
          </p:cNvPr>
          <p:cNvSpPr txBox="1"/>
          <p:nvPr/>
        </p:nvSpPr>
        <p:spPr>
          <a:xfrm>
            <a:off x="9793869" y="4868622"/>
            <a:ext cx="178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ここで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QUIZ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D97F7C4-12EB-4FCD-9DAF-884AA537449F}"/>
              </a:ext>
            </a:extLst>
          </p:cNvPr>
          <p:cNvSpPr txBox="1"/>
          <p:nvPr/>
        </p:nvSpPr>
        <p:spPr>
          <a:xfrm>
            <a:off x="9703152" y="5315651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焼却炉内の温度は？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2055F2C-19C6-4ACB-AC73-635FE817AACB}"/>
              </a:ext>
            </a:extLst>
          </p:cNvPr>
          <p:cNvSpPr txBox="1"/>
          <p:nvPr/>
        </p:nvSpPr>
        <p:spPr>
          <a:xfrm>
            <a:off x="9657397" y="6038886"/>
            <a:ext cx="2192573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ヒントはどこかに隠れてます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8BC283-8F65-4593-BEF7-3152DC08D6EF}"/>
              </a:ext>
            </a:extLst>
          </p:cNvPr>
          <p:cNvSpPr txBox="1"/>
          <p:nvPr/>
        </p:nvSpPr>
        <p:spPr>
          <a:xfrm>
            <a:off x="2918692" y="683491"/>
            <a:ext cx="394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n-ea"/>
              </a:rPr>
              <a:t>～ごみの投入から灰になるまで～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8A88702B-92C3-46D4-893E-0B02F3418A20}"/>
              </a:ext>
            </a:extLst>
          </p:cNvPr>
          <p:cNvSpPr/>
          <p:nvPr/>
        </p:nvSpPr>
        <p:spPr>
          <a:xfrm>
            <a:off x="2099622" y="2213432"/>
            <a:ext cx="819070" cy="773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AB5BDC-EA6C-4424-B1DC-820A44EBB1E4}"/>
              </a:ext>
            </a:extLst>
          </p:cNvPr>
          <p:cNvSpPr txBox="1"/>
          <p:nvPr/>
        </p:nvSpPr>
        <p:spPr>
          <a:xfrm>
            <a:off x="9108489" y="512798"/>
            <a:ext cx="2254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ひだり　　　　  しょり　　なが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52AE5F-2F94-4E9A-B981-F40A5DB5D29B}"/>
              </a:ext>
            </a:extLst>
          </p:cNvPr>
          <p:cNvSpPr txBox="1"/>
          <p:nvPr/>
        </p:nvSpPr>
        <p:spPr>
          <a:xfrm>
            <a:off x="9144000" y="962440"/>
            <a:ext cx="2844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こんかい　　　　　 しょうき</a:t>
            </a:r>
            <a:r>
              <a:rPr kumimoji="1" lang="ja-JP" altLang="en-US" sz="800" dirty="0" err="1"/>
              <a:t>ゃくろ</a:t>
            </a:r>
            <a:r>
              <a:rPr kumimoji="1" lang="ja-JP" altLang="en-US" sz="800" dirty="0"/>
              <a:t>　いりぐち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E4392A-8A85-4580-AA17-664788294357}"/>
              </a:ext>
            </a:extLst>
          </p:cNvPr>
          <p:cNvSpPr txBox="1"/>
          <p:nvPr/>
        </p:nvSpPr>
        <p:spPr>
          <a:xfrm>
            <a:off x="9215021" y="1322045"/>
            <a:ext cx="22194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とうにゅう　　　　　　　 しょうかい</a:t>
            </a:r>
            <a:endParaRPr kumimoji="1" lang="ja-JP" altLang="en-US" sz="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9443A1-A9F7-4909-B715-0051639AFBA1}"/>
              </a:ext>
            </a:extLst>
          </p:cNvPr>
          <p:cNvSpPr txBox="1"/>
          <p:nvPr/>
        </p:nvSpPr>
        <p:spPr>
          <a:xfrm>
            <a:off x="9317204" y="1632100"/>
            <a:ext cx="1837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 ず　　　    かしょ</a:t>
            </a:r>
            <a:endParaRPr kumimoji="1" lang="ja-JP" altLang="en-US" sz="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CD9B2A-5EAF-44F7-85DE-34307280ACC2}"/>
              </a:ext>
            </a:extLst>
          </p:cNvPr>
          <p:cNvSpPr txBox="1"/>
          <p:nvPr/>
        </p:nvSpPr>
        <p:spPr>
          <a:xfrm>
            <a:off x="9068370" y="2175073"/>
            <a:ext cx="2476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err="1"/>
              <a:t>しゅうしゅう</a:t>
            </a:r>
            <a:endParaRPr kumimoji="1" lang="ja-JP" altLang="en-US" sz="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7FBA16-FE64-419C-81B1-F454D894F583}"/>
              </a:ext>
            </a:extLst>
          </p:cNvPr>
          <p:cNvSpPr txBox="1"/>
          <p:nvPr/>
        </p:nvSpPr>
        <p:spPr>
          <a:xfrm>
            <a:off x="9759000" y="2508361"/>
            <a:ext cx="1919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とうにゅう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7D0B439-AA0E-4690-A813-03D835344BB6}"/>
              </a:ext>
            </a:extLst>
          </p:cNvPr>
          <p:cNvSpPr txBox="1"/>
          <p:nvPr/>
        </p:nvSpPr>
        <p:spPr>
          <a:xfrm>
            <a:off x="9793869" y="2812657"/>
            <a:ext cx="1919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とうにゅう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702AE6-E349-4E1C-B255-BCB28D1A0E28}"/>
              </a:ext>
            </a:extLst>
          </p:cNvPr>
          <p:cNvSpPr txBox="1"/>
          <p:nvPr/>
        </p:nvSpPr>
        <p:spPr>
          <a:xfrm>
            <a:off x="10539687" y="3135041"/>
            <a:ext cx="15201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かくはんなど　おこな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938226-D9B9-484C-860B-29AB113884BC}"/>
              </a:ext>
            </a:extLst>
          </p:cNvPr>
          <p:cNvSpPr txBox="1"/>
          <p:nvPr/>
        </p:nvSpPr>
        <p:spPr>
          <a:xfrm>
            <a:off x="9046346" y="3460005"/>
            <a:ext cx="3013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しょうき</a:t>
            </a:r>
            <a:r>
              <a:rPr lang="ja-JP" altLang="en-US" sz="800" dirty="0" err="1"/>
              <a:t>ゃくろ</a:t>
            </a:r>
            <a:r>
              <a:rPr lang="ja-JP" altLang="en-US" sz="800" dirty="0"/>
              <a:t>　いりぐち　　　　　　　　　とうにゅう</a:t>
            </a:r>
            <a:endParaRPr kumimoji="1" lang="ja-JP" altLang="en-US" sz="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957544-F140-419B-89A3-1F196D29C85F}"/>
              </a:ext>
            </a:extLst>
          </p:cNvPr>
          <p:cNvSpPr txBox="1"/>
          <p:nvPr/>
        </p:nvSpPr>
        <p:spPr>
          <a:xfrm>
            <a:off x="10200443" y="3779778"/>
            <a:ext cx="1589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はこ　　　　しょうき</a:t>
            </a:r>
            <a:r>
              <a:rPr kumimoji="1" lang="ja-JP" altLang="en-US" sz="800" dirty="0" err="1"/>
              <a:t>ゃくろ</a:t>
            </a:r>
            <a:endParaRPr kumimoji="1" lang="ja-JP" altLang="en-US" sz="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63476C-1382-488E-A8ED-962CF47EFBD4}"/>
              </a:ext>
            </a:extLst>
          </p:cNvPr>
          <p:cNvSpPr txBox="1"/>
          <p:nvPr/>
        </p:nvSpPr>
        <p:spPr>
          <a:xfrm>
            <a:off x="9090093" y="4113959"/>
            <a:ext cx="8001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とうにゅう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73AD3C-C775-4990-BBD7-8C2812D56964}"/>
              </a:ext>
            </a:extLst>
          </p:cNvPr>
          <p:cNvSpPr txBox="1"/>
          <p:nvPr/>
        </p:nvSpPr>
        <p:spPr>
          <a:xfrm>
            <a:off x="1184124" y="527400"/>
            <a:ext cx="1333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/>
              <a:t>しょり　　 なが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6E77ED4-A7F0-453B-8450-E5F54D41556F}"/>
              </a:ext>
            </a:extLst>
          </p:cNvPr>
          <p:cNvSpPr txBox="1"/>
          <p:nvPr/>
        </p:nvSpPr>
        <p:spPr>
          <a:xfrm>
            <a:off x="3734544" y="568075"/>
            <a:ext cx="1526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/>
              <a:t>とうにゅう　　　　はい</a:t>
            </a:r>
            <a:endParaRPr kumimoji="1" lang="ja-JP" altLang="en-US" sz="9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8937826-F879-42E7-B70D-287B9D757E4B}"/>
              </a:ext>
            </a:extLst>
          </p:cNvPr>
          <p:cNvSpPr txBox="1"/>
          <p:nvPr/>
        </p:nvSpPr>
        <p:spPr>
          <a:xfrm>
            <a:off x="9657397" y="5196545"/>
            <a:ext cx="1706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しょうき</a:t>
            </a:r>
            <a:r>
              <a:rPr kumimoji="1" lang="ja-JP" altLang="en-US" sz="800" dirty="0" err="1"/>
              <a:t>ゃくろ</a:t>
            </a:r>
            <a:r>
              <a:rPr kumimoji="1" lang="ja-JP" altLang="en-US" sz="800" dirty="0"/>
              <a:t>ない　　おんど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A277BA7-F38F-4548-B7BE-0D66612BC1DB}"/>
              </a:ext>
            </a:extLst>
          </p:cNvPr>
          <p:cNvSpPr txBox="1"/>
          <p:nvPr/>
        </p:nvSpPr>
        <p:spPr>
          <a:xfrm>
            <a:off x="10858202" y="5931164"/>
            <a:ext cx="505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かく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9161F1-BE8E-404C-826D-1516A1F965BB}"/>
              </a:ext>
            </a:extLst>
          </p:cNvPr>
          <p:cNvSpPr txBox="1"/>
          <p:nvPr/>
        </p:nvSpPr>
        <p:spPr>
          <a:xfrm>
            <a:off x="846445" y="3026675"/>
            <a:ext cx="10931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dirty="0"/>
              <a:t>投入扉の高さは約７ｍ</a:t>
            </a:r>
            <a:endParaRPr kumimoji="1" lang="ja-JP" altLang="en-US" sz="700" b="1" dirty="0"/>
          </a:p>
        </p:txBody>
      </p:sp>
    </p:spTree>
    <p:extLst>
      <p:ext uri="{BB962C8B-B14F-4D97-AF65-F5344CB8AC3E}">
        <p14:creationId xmlns:p14="http://schemas.microsoft.com/office/powerpoint/2010/main" val="233317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59F265-FD31-44DC-99C1-157B4C413FB6}"/>
              </a:ext>
            </a:extLst>
          </p:cNvPr>
          <p:cNvSpPr txBox="1"/>
          <p:nvPr/>
        </p:nvSpPr>
        <p:spPr>
          <a:xfrm>
            <a:off x="4038046" y="2548014"/>
            <a:ext cx="2761352" cy="2164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latin typeface="+mn-ea"/>
              </a:rPr>
              <a:t>左はクレーン操作室から、上はクレーン上部からのごみ投入ホッパの写真です</a:t>
            </a:r>
            <a:endParaRPr lang="en-US" altLang="ja-JP" sz="13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1300" dirty="0">
                <a:latin typeface="+mn-ea"/>
              </a:rPr>
              <a:t>約８５０度で燃焼する焼却炉内への入口となります</a:t>
            </a:r>
            <a:endParaRPr lang="en-US" altLang="ja-JP" sz="13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1300" dirty="0">
                <a:latin typeface="+mn-ea"/>
              </a:rPr>
              <a:t>黄色のクレーンが移動し、ごみ</a:t>
            </a:r>
            <a:endParaRPr lang="en-US" altLang="ja-JP" sz="13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1300" dirty="0">
                <a:latin typeface="+mn-ea"/>
              </a:rPr>
              <a:t>投入ホッパにごみを投入します</a:t>
            </a:r>
            <a:endParaRPr lang="en-US" altLang="ja-JP" sz="1300" dirty="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4379BD-7DDA-49DF-9753-618F98A638C4}"/>
              </a:ext>
            </a:extLst>
          </p:cNvPr>
          <p:cNvSpPr txBox="1"/>
          <p:nvPr/>
        </p:nvSpPr>
        <p:spPr>
          <a:xfrm>
            <a:off x="508647" y="4749789"/>
            <a:ext cx="6426983" cy="224676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dirty="0"/>
              <a:t>焼却炉の燃焼中は、ごみ投入ホッパに</a:t>
            </a:r>
            <a:r>
              <a:rPr lang="ja-JP" altLang="en-US" sz="1400" dirty="0">
                <a:latin typeface="+mj-lt"/>
              </a:rPr>
              <a:t>蓋がないと、投入ホッパまで火が上がってくるのでは？と心配になりますよね？</a:t>
            </a:r>
            <a:endParaRPr lang="en-US" altLang="ja-JP" sz="1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latin typeface="+mj-lt"/>
              </a:rPr>
              <a:t>でも心配ご無用！　多量のごみが蓋の役目をする構造になっているので、ごみ投入ホッパ上部に火が燃え上がってしまうことはありません</a:t>
            </a:r>
            <a:endParaRPr lang="en-US" altLang="ja-JP" sz="1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latin typeface="+mj-lt"/>
              </a:rPr>
              <a:t>なお、焼却炉を停止する時は、ごみ投入ホッパゲートを閉じるための鉄製の蓋をします</a:t>
            </a:r>
          </a:p>
          <a:p>
            <a:endParaRPr kumimoji="1" lang="en-US" altLang="ja-JP" sz="1400" dirty="0">
              <a:latin typeface="+mj-lt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3BB2A22-C052-4E63-BAC9-A039AA4DC2FA}"/>
              </a:ext>
            </a:extLst>
          </p:cNvPr>
          <p:cNvSpPr txBox="1"/>
          <p:nvPr/>
        </p:nvSpPr>
        <p:spPr>
          <a:xfrm>
            <a:off x="9525663" y="698564"/>
            <a:ext cx="2313963" cy="15647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latin typeface="+mn-ea"/>
              </a:rPr>
              <a:t>ごみ投入ホッパは地上から約２０メートルの高さにあります</a:t>
            </a:r>
            <a:r>
              <a:rPr lang="en-US" altLang="ja-JP" sz="1300" dirty="0">
                <a:latin typeface="+mn-ea"/>
              </a:rPr>
              <a:t>(</a:t>
            </a:r>
            <a:r>
              <a:rPr lang="ja-JP" altLang="en-US" sz="1300" dirty="0">
                <a:solidFill>
                  <a:srgbClr val="FF0000"/>
                </a:solidFill>
                <a:latin typeface="+mn-ea"/>
              </a:rPr>
              <a:t>★</a:t>
            </a:r>
            <a:r>
              <a:rPr lang="ja-JP" altLang="en-US" sz="1300" dirty="0">
                <a:latin typeface="+mn-ea"/>
              </a:rPr>
              <a:t>）</a:t>
            </a:r>
            <a:endParaRPr lang="en-US" altLang="ja-JP" sz="13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1300" dirty="0">
                <a:latin typeface="+mn-ea"/>
              </a:rPr>
              <a:t>学校なら５階建ての建物くらいの高さになりますよ</a:t>
            </a:r>
            <a:endParaRPr lang="en-US" altLang="ja-JP" sz="1300" dirty="0">
              <a:latin typeface="+mn-ea"/>
            </a:endParaRPr>
          </a:p>
        </p:txBody>
      </p:sp>
      <p:sp>
        <p:nvSpPr>
          <p:cNvPr id="5" name="星: 5 pt 4">
            <a:extLst>
              <a:ext uri="{FF2B5EF4-FFF2-40B4-BE49-F238E27FC236}">
                <a16:creationId xmlns:a16="http://schemas.microsoft.com/office/drawing/2014/main" id="{965812A2-25B0-49D6-B807-47AD2C8C8B69}"/>
              </a:ext>
            </a:extLst>
          </p:cNvPr>
          <p:cNvSpPr/>
          <p:nvPr/>
        </p:nvSpPr>
        <p:spPr>
          <a:xfrm>
            <a:off x="7403976" y="2767360"/>
            <a:ext cx="230819" cy="2028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: 5 pt 13">
            <a:extLst>
              <a:ext uri="{FF2B5EF4-FFF2-40B4-BE49-F238E27FC236}">
                <a16:creationId xmlns:a16="http://schemas.microsoft.com/office/drawing/2014/main" id="{E38FC25B-A4AA-4711-8831-5F7BDDCE8B8D}"/>
              </a:ext>
            </a:extLst>
          </p:cNvPr>
          <p:cNvSpPr/>
          <p:nvPr/>
        </p:nvSpPr>
        <p:spPr>
          <a:xfrm>
            <a:off x="11716249" y="6330613"/>
            <a:ext cx="230819" cy="2028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星: 5 pt 14">
            <a:extLst>
              <a:ext uri="{FF2B5EF4-FFF2-40B4-BE49-F238E27FC236}">
                <a16:creationId xmlns:a16="http://schemas.microsoft.com/office/drawing/2014/main" id="{E8084F34-E10E-45DC-8901-B6561A8FC442}"/>
              </a:ext>
            </a:extLst>
          </p:cNvPr>
          <p:cNvSpPr/>
          <p:nvPr/>
        </p:nvSpPr>
        <p:spPr>
          <a:xfrm>
            <a:off x="7419840" y="6359422"/>
            <a:ext cx="230819" cy="2028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星: 5 pt 15">
            <a:extLst>
              <a:ext uri="{FF2B5EF4-FFF2-40B4-BE49-F238E27FC236}">
                <a16:creationId xmlns:a16="http://schemas.microsoft.com/office/drawing/2014/main" id="{17701B02-ADDF-4186-BF3C-34E1355A0D20}"/>
              </a:ext>
            </a:extLst>
          </p:cNvPr>
          <p:cNvSpPr/>
          <p:nvPr/>
        </p:nvSpPr>
        <p:spPr>
          <a:xfrm>
            <a:off x="11716249" y="2736287"/>
            <a:ext cx="230819" cy="2028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F184894-37B5-4E08-82BC-532BFF209B4D}"/>
              </a:ext>
            </a:extLst>
          </p:cNvPr>
          <p:cNvCxnSpPr>
            <a:cxnSpLocks/>
          </p:cNvCxnSpPr>
          <p:nvPr/>
        </p:nvCxnSpPr>
        <p:spPr>
          <a:xfrm>
            <a:off x="8025414" y="2852353"/>
            <a:ext cx="612559" cy="0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F88C0E5-0682-4BFA-B7CB-92E53D938146}"/>
              </a:ext>
            </a:extLst>
          </p:cNvPr>
          <p:cNvCxnSpPr/>
          <p:nvPr/>
        </p:nvCxnSpPr>
        <p:spPr>
          <a:xfrm>
            <a:off x="8117118" y="6460860"/>
            <a:ext cx="3258104" cy="0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791D2A97-0327-4747-828E-D297867E6D63}"/>
              </a:ext>
            </a:extLst>
          </p:cNvPr>
          <p:cNvCxnSpPr>
            <a:cxnSpLocks/>
          </p:cNvCxnSpPr>
          <p:nvPr/>
        </p:nvCxnSpPr>
        <p:spPr>
          <a:xfrm>
            <a:off x="7519386" y="3223673"/>
            <a:ext cx="15863" cy="2857531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D6D0F4A-D9AF-4A71-B602-68C624272603}"/>
              </a:ext>
            </a:extLst>
          </p:cNvPr>
          <p:cNvCxnSpPr>
            <a:cxnSpLocks/>
          </p:cNvCxnSpPr>
          <p:nvPr/>
        </p:nvCxnSpPr>
        <p:spPr>
          <a:xfrm>
            <a:off x="11831658" y="3173112"/>
            <a:ext cx="0" cy="2908092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ADBA765-C84A-44BF-B482-618157830AEA}"/>
              </a:ext>
            </a:extLst>
          </p:cNvPr>
          <p:cNvSpPr/>
          <p:nvPr/>
        </p:nvSpPr>
        <p:spPr>
          <a:xfrm>
            <a:off x="8836577" y="2775340"/>
            <a:ext cx="1876617" cy="202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6D25F82-D8AD-4263-AE75-2A1E0A6A5644}"/>
              </a:ext>
            </a:extLst>
          </p:cNvPr>
          <p:cNvSpPr txBox="1"/>
          <p:nvPr/>
        </p:nvSpPr>
        <p:spPr>
          <a:xfrm>
            <a:off x="8812093" y="2725673"/>
            <a:ext cx="210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ここでも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QUIZ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80B9FAB-EBA7-4B25-9D35-8374CEC88C4D}"/>
              </a:ext>
            </a:extLst>
          </p:cNvPr>
          <p:cNvSpPr txBox="1"/>
          <p:nvPr/>
        </p:nvSpPr>
        <p:spPr>
          <a:xfrm>
            <a:off x="7611814" y="5199296"/>
            <a:ext cx="4135541" cy="1174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/>
              <a:t>写真は、ごみ収集車からごみピットに投入するためのプラットホームにある大きなドアです</a:t>
            </a:r>
            <a:endParaRPr kumimoji="1" lang="en-US" altLang="ja-JP" sz="1200" dirty="0"/>
          </a:p>
          <a:p>
            <a:pPr>
              <a:lnSpc>
                <a:spcPct val="150000"/>
              </a:lnSpc>
            </a:pPr>
            <a:r>
              <a:rPr lang="ja-JP" altLang="en-US" sz="1200" dirty="0"/>
              <a:t>高さはどのくらいでしょうか？</a:t>
            </a:r>
            <a:endParaRPr lang="en-US" altLang="ja-JP" sz="1200" dirty="0"/>
          </a:p>
          <a:p>
            <a:pPr>
              <a:lnSpc>
                <a:spcPct val="150000"/>
              </a:lnSpc>
            </a:pPr>
            <a:r>
              <a:rPr lang="ja-JP" altLang="en-US" sz="1200" dirty="0"/>
              <a:t>　①３メートル　　②７メートル　　③１５メートル</a:t>
            </a:r>
            <a:endParaRPr lang="en-US" altLang="ja-JP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7A49A22-AB79-4B8E-A681-B8B194D355DE}"/>
              </a:ext>
            </a:extLst>
          </p:cNvPr>
          <p:cNvSpPr txBox="1"/>
          <p:nvPr/>
        </p:nvSpPr>
        <p:spPr>
          <a:xfrm>
            <a:off x="7579586" y="5152621"/>
            <a:ext cx="413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しゃしん　　　　</a:t>
            </a:r>
            <a:r>
              <a:rPr kumimoji="1" lang="ja-JP" altLang="en-US" sz="800" dirty="0" err="1"/>
              <a:t>しゅうしゅう</a:t>
            </a:r>
            <a:r>
              <a:rPr kumimoji="1" lang="ja-JP" altLang="en-US" sz="800" dirty="0"/>
              <a:t>しゃ　　　　　　　　　とうにゅう　　　　　　 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2AE215D-9E3C-4C96-BC4C-ED74BFDAF85E}"/>
              </a:ext>
            </a:extLst>
          </p:cNvPr>
          <p:cNvSpPr txBox="1"/>
          <p:nvPr/>
        </p:nvSpPr>
        <p:spPr>
          <a:xfrm>
            <a:off x="7611814" y="5730249"/>
            <a:ext cx="3994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たか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404EE3A-AC42-4DAD-A879-026C2BA8F79B}"/>
              </a:ext>
            </a:extLst>
          </p:cNvPr>
          <p:cNvSpPr txBox="1"/>
          <p:nvPr/>
        </p:nvSpPr>
        <p:spPr>
          <a:xfrm>
            <a:off x="9774885" y="652756"/>
            <a:ext cx="1863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とうにゅう　　　　　</a:t>
            </a:r>
            <a:r>
              <a:rPr kumimoji="1" lang="ja-JP" altLang="en-US" sz="800" dirty="0" err="1"/>
              <a:t>ち</a:t>
            </a:r>
            <a:r>
              <a:rPr kumimoji="1" lang="ja-JP" altLang="en-US" sz="800" dirty="0"/>
              <a:t>じょう　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2EC8AEC-29DD-4F2E-A5DD-B73D899F6EB9}"/>
              </a:ext>
            </a:extLst>
          </p:cNvPr>
          <p:cNvSpPr txBox="1"/>
          <p:nvPr/>
        </p:nvSpPr>
        <p:spPr>
          <a:xfrm>
            <a:off x="9462845" y="966212"/>
            <a:ext cx="21796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 やく</a:t>
            </a:r>
            <a:r>
              <a:rPr kumimoji="1" lang="ja-JP" altLang="en-US" sz="800" dirty="0"/>
              <a:t>　　　　　　　　　　 　たか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E313CD0-E009-41EE-99F4-BE39F93F720A}"/>
              </a:ext>
            </a:extLst>
          </p:cNvPr>
          <p:cNvSpPr txBox="1"/>
          <p:nvPr/>
        </p:nvSpPr>
        <p:spPr>
          <a:xfrm>
            <a:off x="9503680" y="1560889"/>
            <a:ext cx="23359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 err="1"/>
              <a:t>がっ</a:t>
            </a:r>
            <a:r>
              <a:rPr kumimoji="1" lang="ja-JP" altLang="en-US" sz="800" dirty="0"/>
              <a:t>こう　　　　 かいだ　　　たてもの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0F70E44-31B4-4A68-8339-1E5F80C4FC91}"/>
              </a:ext>
            </a:extLst>
          </p:cNvPr>
          <p:cNvSpPr txBox="1"/>
          <p:nvPr/>
        </p:nvSpPr>
        <p:spPr>
          <a:xfrm>
            <a:off x="9980322" y="1867207"/>
            <a:ext cx="506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たか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FF42511-0840-4737-92FC-E88201A59D0A}"/>
              </a:ext>
            </a:extLst>
          </p:cNvPr>
          <p:cNvSpPr txBox="1"/>
          <p:nvPr/>
        </p:nvSpPr>
        <p:spPr>
          <a:xfrm>
            <a:off x="357577" y="4717435"/>
            <a:ext cx="6476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しょうき</a:t>
            </a:r>
            <a:r>
              <a:rPr kumimoji="1" lang="ja-JP" altLang="en-US" sz="800" dirty="0" err="1"/>
              <a:t>ゃくろ</a:t>
            </a:r>
            <a:r>
              <a:rPr kumimoji="1" lang="ja-JP" altLang="en-US" sz="800" dirty="0"/>
              <a:t>　ねんしょうちゅう</a:t>
            </a:r>
            <a:r>
              <a:rPr lang="ja-JP" altLang="en-US" sz="800" dirty="0"/>
              <a:t>  　　　　</a:t>
            </a:r>
            <a:r>
              <a:rPr kumimoji="1" lang="ja-JP" altLang="en-US" sz="800" dirty="0"/>
              <a:t>とうにゅう　　            ふた　          　　　　とうにゅう                               </a:t>
            </a:r>
            <a:r>
              <a:rPr lang="ja-JP" altLang="en-US" sz="800" dirty="0"/>
              <a:t>ひ        あが</a:t>
            </a:r>
            <a:endParaRPr kumimoji="1" lang="ja-JP" altLang="en-US" sz="8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8C20578D-5B2D-4D3E-8FC6-C6FDB39650C1}"/>
              </a:ext>
            </a:extLst>
          </p:cNvPr>
          <p:cNvSpPr txBox="1"/>
          <p:nvPr/>
        </p:nvSpPr>
        <p:spPr>
          <a:xfrm>
            <a:off x="1560577" y="5039709"/>
            <a:ext cx="1406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しんぱい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23531A0-F4A6-4EF5-8257-5FE07D121043}"/>
              </a:ext>
            </a:extLst>
          </p:cNvPr>
          <p:cNvSpPr txBox="1"/>
          <p:nvPr/>
        </p:nvSpPr>
        <p:spPr>
          <a:xfrm>
            <a:off x="819296" y="5372452"/>
            <a:ext cx="48518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 しんぱい　   むよう　　　  たりょう　　　　　     ふた　  やくめ　　　　     こうぞう　　　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C2A855F-B07C-466B-9913-4E95C033A64F}"/>
              </a:ext>
            </a:extLst>
          </p:cNvPr>
          <p:cNvSpPr txBox="1"/>
          <p:nvPr/>
        </p:nvSpPr>
        <p:spPr>
          <a:xfrm>
            <a:off x="464310" y="5675348"/>
            <a:ext cx="5958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とうにゅう　　　　じょうぶ　　ひ　　 も　　  あ</a:t>
            </a:r>
            <a:endParaRPr kumimoji="1" lang="ja-JP" altLang="en-US" sz="8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58B19D1-FDBA-449C-8559-500D204F7F9C}"/>
              </a:ext>
            </a:extLst>
          </p:cNvPr>
          <p:cNvSpPr txBox="1"/>
          <p:nvPr/>
        </p:nvSpPr>
        <p:spPr>
          <a:xfrm>
            <a:off x="965582" y="6000593"/>
            <a:ext cx="66533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しょうき</a:t>
            </a:r>
            <a:r>
              <a:rPr lang="ja-JP" altLang="en-US" sz="800" dirty="0" err="1"/>
              <a:t>ゃくろ</a:t>
            </a:r>
            <a:r>
              <a:rPr lang="ja-JP" altLang="en-US" sz="800" dirty="0"/>
              <a:t>　ていし　　      とき　　　          とうにゅう　　　　                             と　　                    　てつせい　  ふた</a:t>
            </a:r>
            <a:endParaRPr kumimoji="1" lang="ja-JP" altLang="en-US" sz="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91D2BA8-2C5D-4235-A292-4BD02D91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09" y="3065356"/>
            <a:ext cx="2787161" cy="2090370"/>
          </a:xfrm>
          <a:prstGeom prst="rect">
            <a:avLst/>
          </a:prstGeom>
        </p:spPr>
      </p:pic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482AD65-9BAC-469C-B8BA-58E7CA8E8CCA}"/>
              </a:ext>
            </a:extLst>
          </p:cNvPr>
          <p:cNvCxnSpPr>
            <a:cxnSpLocks/>
          </p:cNvCxnSpPr>
          <p:nvPr/>
        </p:nvCxnSpPr>
        <p:spPr>
          <a:xfrm>
            <a:off x="11029959" y="2852353"/>
            <a:ext cx="612559" cy="0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B87250F-B750-436C-A89E-A25658C93202}"/>
              </a:ext>
            </a:extLst>
          </p:cNvPr>
          <p:cNvSpPr txBox="1"/>
          <p:nvPr/>
        </p:nvSpPr>
        <p:spPr>
          <a:xfrm>
            <a:off x="8974046" y="5439421"/>
            <a:ext cx="455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おお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4776D64-CDAF-4EF4-882E-519FDC8D2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5199" y="466316"/>
            <a:ext cx="2807142" cy="194497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E6E09A1-C4BC-485A-9244-6A55D976E33E}"/>
              </a:ext>
            </a:extLst>
          </p:cNvPr>
          <p:cNvSpPr txBox="1"/>
          <p:nvPr/>
        </p:nvSpPr>
        <p:spPr>
          <a:xfrm>
            <a:off x="3924055" y="2515622"/>
            <a:ext cx="25138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　ひだり 　　　 　　　そう</a:t>
            </a:r>
            <a:r>
              <a:rPr kumimoji="1" lang="ja-JP" altLang="en-US" sz="800" dirty="0" err="1"/>
              <a:t>さ</a:t>
            </a:r>
            <a:r>
              <a:rPr kumimoji="1" lang="ja-JP" altLang="en-US" sz="800" dirty="0"/>
              <a:t>しつ　　　　　うえ　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B08C85D-EE02-4533-A231-078A6B65B655}"/>
              </a:ext>
            </a:extLst>
          </p:cNvPr>
          <p:cNvSpPr txBox="1"/>
          <p:nvPr/>
        </p:nvSpPr>
        <p:spPr>
          <a:xfrm>
            <a:off x="4498703" y="2813110"/>
            <a:ext cx="19236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じょうぶ　　　　　　　とうにゅう</a:t>
            </a:r>
            <a:endParaRPr kumimoji="1" lang="en-US" altLang="ja-JP" sz="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502499-211A-4902-8A1E-486C2E657D7E}"/>
              </a:ext>
            </a:extLst>
          </p:cNvPr>
          <p:cNvSpPr txBox="1"/>
          <p:nvPr/>
        </p:nvSpPr>
        <p:spPr>
          <a:xfrm>
            <a:off x="4055843" y="3411063"/>
            <a:ext cx="2874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やく　　　　  ど　 ねんしょう     </a:t>
            </a:r>
            <a:r>
              <a:rPr lang="ja-JP" altLang="en-US" sz="800" dirty="0"/>
              <a:t>しょうき</a:t>
            </a:r>
            <a:r>
              <a:rPr lang="ja-JP" altLang="en-US" sz="800" dirty="0" err="1"/>
              <a:t>ゃくろ</a:t>
            </a:r>
            <a:r>
              <a:rPr lang="ja-JP" altLang="en-US" sz="800" dirty="0"/>
              <a:t>ない</a:t>
            </a:r>
            <a:endParaRPr kumimoji="1" lang="ja-JP" altLang="en-US" sz="8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D093D4B-E463-4A93-A426-EF4A3CCC470B}"/>
              </a:ext>
            </a:extLst>
          </p:cNvPr>
          <p:cNvSpPr txBox="1"/>
          <p:nvPr/>
        </p:nvSpPr>
        <p:spPr>
          <a:xfrm>
            <a:off x="4151389" y="3714272"/>
            <a:ext cx="694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いりぐち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32CF425-4E88-483C-86BC-8C441FE2AB44}"/>
              </a:ext>
            </a:extLst>
          </p:cNvPr>
          <p:cNvSpPr txBox="1"/>
          <p:nvPr/>
        </p:nvSpPr>
        <p:spPr>
          <a:xfrm>
            <a:off x="4038046" y="4007913"/>
            <a:ext cx="2139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きいろ　　　　　　　　　　 いどう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704764C-C5AB-419A-AF77-C17EC008FE22}"/>
              </a:ext>
            </a:extLst>
          </p:cNvPr>
          <p:cNvSpPr txBox="1"/>
          <p:nvPr/>
        </p:nvSpPr>
        <p:spPr>
          <a:xfrm>
            <a:off x="3993709" y="4301119"/>
            <a:ext cx="7214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とうにゅう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F09CBDBD-DC24-45EF-AB37-E14290F94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43" y="471861"/>
            <a:ext cx="2335946" cy="2110927"/>
          </a:xfrm>
          <a:prstGeom prst="rect">
            <a:avLst/>
          </a:prstGeom>
        </p:spPr>
      </p:pic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C6DD6DA-16A7-48A5-9D80-10E7AD786F65}"/>
              </a:ext>
            </a:extLst>
          </p:cNvPr>
          <p:cNvCxnSpPr/>
          <p:nvPr/>
        </p:nvCxnSpPr>
        <p:spPr>
          <a:xfrm>
            <a:off x="9124950" y="1077017"/>
            <a:ext cx="0" cy="13473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星: 5 pt 54">
            <a:extLst>
              <a:ext uri="{FF2B5EF4-FFF2-40B4-BE49-F238E27FC236}">
                <a16:creationId xmlns:a16="http://schemas.microsoft.com/office/drawing/2014/main" id="{809D2C01-6F96-4BF0-A8E3-5030B9513191}"/>
              </a:ext>
            </a:extLst>
          </p:cNvPr>
          <p:cNvSpPr/>
          <p:nvPr/>
        </p:nvSpPr>
        <p:spPr>
          <a:xfrm>
            <a:off x="9079230" y="1033463"/>
            <a:ext cx="79057" cy="6667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二等辺三角形 57">
            <a:extLst>
              <a:ext uri="{FF2B5EF4-FFF2-40B4-BE49-F238E27FC236}">
                <a16:creationId xmlns:a16="http://schemas.microsoft.com/office/drawing/2014/main" id="{35ECC0E6-8BC3-454B-A600-DB1FDAAC5AA9}"/>
              </a:ext>
            </a:extLst>
          </p:cNvPr>
          <p:cNvSpPr/>
          <p:nvPr/>
        </p:nvSpPr>
        <p:spPr>
          <a:xfrm rot="10800000">
            <a:off x="9079230" y="2344242"/>
            <a:ext cx="80963" cy="7717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246C494-64E6-4A2F-9CB3-319DC53CC350}"/>
              </a:ext>
            </a:extLst>
          </p:cNvPr>
          <p:cNvSpPr txBox="1"/>
          <p:nvPr/>
        </p:nvSpPr>
        <p:spPr>
          <a:xfrm>
            <a:off x="8708811" y="1605107"/>
            <a:ext cx="505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20</a:t>
            </a:r>
            <a:r>
              <a:rPr lang="ja-JP" altLang="en-US" sz="1200" dirty="0">
                <a:solidFill>
                  <a:srgbClr val="FFFF00"/>
                </a:solidFill>
              </a:rPr>
              <a:t>ｍ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AC399A-CA42-4208-B23E-AFB833382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37" y="482079"/>
            <a:ext cx="3034848" cy="4015569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99545495-04D6-4539-9D6B-4152CFB27183}"/>
              </a:ext>
            </a:extLst>
          </p:cNvPr>
          <p:cNvSpPr/>
          <p:nvPr/>
        </p:nvSpPr>
        <p:spPr>
          <a:xfrm>
            <a:off x="819297" y="2175553"/>
            <a:ext cx="2876362" cy="997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B883ED-2C5E-46C6-B486-7C9D3DA03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985" y="1653620"/>
            <a:ext cx="2669413" cy="7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39B766-C487-42DB-950A-EA6FB55B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174"/>
          </a:xfrm>
        </p:spPr>
        <p:txBody>
          <a:bodyPr>
            <a:normAutofit/>
          </a:bodyPr>
          <a:lstStyle/>
          <a:p>
            <a:r>
              <a:rPr lang="ja-JP" altLang="en-US" sz="2000" b="1" i="1" u="heavy" dirty="0">
                <a:uFill>
                  <a:solidFill>
                    <a:srgbClr val="00B050"/>
                  </a:solidFill>
                </a:uFill>
                <a:latin typeface="+mn-lt"/>
              </a:rPr>
              <a:t>建物の外には・・・</a:t>
            </a:r>
            <a:endParaRPr kumimoji="1" lang="ja-JP" altLang="en-US" sz="2000" b="1" i="1" u="heavy" dirty="0">
              <a:uFill>
                <a:solidFill>
                  <a:srgbClr val="00B050"/>
                </a:solidFill>
              </a:uFill>
              <a:latin typeface="+mn-lt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CDCCFA4-2887-424F-B7F6-D0FB1266D901}"/>
              </a:ext>
            </a:extLst>
          </p:cNvPr>
          <p:cNvSpPr txBox="1"/>
          <p:nvPr/>
        </p:nvSpPr>
        <p:spPr>
          <a:xfrm>
            <a:off x="489801" y="5106457"/>
            <a:ext cx="5753884" cy="116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/>
              <a:t>工場の入口の右側には太陽光パネルがあります</a:t>
            </a:r>
            <a:endParaRPr lang="en-US" altLang="ja-JP" sz="1600" dirty="0"/>
          </a:p>
          <a:p>
            <a:pPr>
              <a:lnSpc>
                <a:spcPct val="150000"/>
              </a:lnSpc>
            </a:pPr>
            <a:r>
              <a:rPr kumimoji="1" lang="ja-JP" altLang="en-US" sz="1600" dirty="0"/>
              <a:t>このパネルでは、約２７ワットの電気を発電することができ、その電気は工場内で活用できるので環境にも貢献しています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712E54-B1F0-4528-89FE-4B77F0A19750}"/>
              </a:ext>
            </a:extLst>
          </p:cNvPr>
          <p:cNvSpPr txBox="1"/>
          <p:nvPr/>
        </p:nvSpPr>
        <p:spPr>
          <a:xfrm>
            <a:off x="6329780" y="923994"/>
            <a:ext cx="5610688" cy="153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dirty="0"/>
              <a:t>現在、植栽工事も進めています</a:t>
            </a:r>
            <a:endParaRPr kumimoji="1" lang="en-US" altLang="ja-JP" sz="1600" dirty="0"/>
          </a:p>
          <a:p>
            <a:pPr>
              <a:lnSpc>
                <a:spcPct val="150000"/>
              </a:lnSpc>
            </a:pPr>
            <a:r>
              <a:rPr lang="ja-JP" altLang="en-US" sz="1600" dirty="0"/>
              <a:t>枚方市の花ではキクやサクラ、</a:t>
            </a:r>
            <a:r>
              <a:rPr kumimoji="1" lang="ja-JP" altLang="en-US" sz="1600" dirty="0"/>
              <a:t>また、京田辺市の花ではヒラドツツジ、木ではナンキンハゼも</a:t>
            </a:r>
            <a:r>
              <a:rPr lang="ja-JP" altLang="en-US" sz="1600" dirty="0"/>
              <a:t>植えているので、もし工場にお越しの時は探してみてくださいね！</a:t>
            </a:r>
            <a:endParaRPr kumimoji="1" lang="ja-JP" altLang="en-US" sz="1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A8A09F-5762-42DD-9F05-338F1498F77B}"/>
              </a:ext>
            </a:extLst>
          </p:cNvPr>
          <p:cNvSpPr txBox="1"/>
          <p:nvPr/>
        </p:nvSpPr>
        <p:spPr>
          <a:xfrm>
            <a:off x="8514610" y="2698207"/>
            <a:ext cx="1548967" cy="3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/>
              <a:t>枚方市の花　</a:t>
            </a:r>
            <a:r>
              <a:rPr lang="ja-JP" altLang="en-US" sz="1200" dirty="0"/>
              <a:t>キク</a:t>
            </a:r>
            <a:endParaRPr kumimoji="1" lang="en-US" altLang="ja-JP" sz="1200" dirty="0"/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id="{4C87CB6B-A973-49B6-B0BF-11EBE51D82E8}"/>
              </a:ext>
            </a:extLst>
          </p:cNvPr>
          <p:cNvSpPr/>
          <p:nvPr/>
        </p:nvSpPr>
        <p:spPr>
          <a:xfrm>
            <a:off x="8301547" y="2807597"/>
            <a:ext cx="213064" cy="1484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9E3AA9-996A-49C2-9E34-CF62963ADA3C}"/>
              </a:ext>
            </a:extLst>
          </p:cNvPr>
          <p:cNvSpPr txBox="1"/>
          <p:nvPr/>
        </p:nvSpPr>
        <p:spPr>
          <a:xfrm>
            <a:off x="8479735" y="3743878"/>
            <a:ext cx="1951818" cy="620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/>
              <a:t>京田辺市の花</a:t>
            </a:r>
            <a:endParaRPr kumimoji="1" lang="en-US" altLang="ja-JP" sz="1200" dirty="0"/>
          </a:p>
          <a:p>
            <a:pPr>
              <a:lnSpc>
                <a:spcPct val="150000"/>
              </a:lnSpc>
            </a:pPr>
            <a:r>
              <a:rPr lang="ja-JP" altLang="en-US" sz="1200" dirty="0"/>
              <a:t>ヒラドツツジ（生育中）</a:t>
            </a:r>
            <a:endParaRPr lang="en-US" altLang="ja-JP" sz="1200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77E2DEC-772A-4768-A515-5B1314DCFA7C}"/>
              </a:ext>
            </a:extLst>
          </p:cNvPr>
          <p:cNvSpPr/>
          <p:nvPr/>
        </p:nvSpPr>
        <p:spPr>
          <a:xfrm>
            <a:off x="10063577" y="3817953"/>
            <a:ext cx="204186" cy="13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7EFD388-EDF2-471F-8BED-B289E19A8634}"/>
              </a:ext>
            </a:extLst>
          </p:cNvPr>
          <p:cNvSpPr/>
          <p:nvPr/>
        </p:nvSpPr>
        <p:spPr>
          <a:xfrm>
            <a:off x="7134346" y="5909454"/>
            <a:ext cx="3897297" cy="1848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B69334C-480C-4794-AB88-DA738B203BC3}"/>
              </a:ext>
            </a:extLst>
          </p:cNvPr>
          <p:cNvSpPr txBox="1"/>
          <p:nvPr/>
        </p:nvSpPr>
        <p:spPr>
          <a:xfrm>
            <a:off x="7107223" y="5848475"/>
            <a:ext cx="4057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ほかにも、たくさんの植栽がラインナップ！！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1EE473B-9D75-4383-B643-1FD01BC55EE4}"/>
              </a:ext>
            </a:extLst>
          </p:cNvPr>
          <p:cNvSpPr txBox="1"/>
          <p:nvPr/>
        </p:nvSpPr>
        <p:spPr>
          <a:xfrm>
            <a:off x="1008356" y="310919"/>
            <a:ext cx="1669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たてもの　　 そと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A401345-FA36-4400-A114-8F3516B8C09F}"/>
              </a:ext>
            </a:extLst>
          </p:cNvPr>
          <p:cNvSpPr txBox="1"/>
          <p:nvPr/>
        </p:nvSpPr>
        <p:spPr>
          <a:xfrm>
            <a:off x="6343651" y="912359"/>
            <a:ext cx="4341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げんざい　　</a:t>
            </a:r>
            <a:r>
              <a:rPr lang="ja-JP" altLang="en-US" sz="800" dirty="0" err="1"/>
              <a:t>しょ</a:t>
            </a:r>
            <a:r>
              <a:rPr lang="ja-JP" altLang="en-US" sz="800" dirty="0"/>
              <a:t>くさいこうじ　　すす</a:t>
            </a:r>
            <a:endParaRPr kumimoji="1" lang="ja-JP" altLang="en-US" sz="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68D080-4705-416E-A82A-6CEBFCE5F7E8}"/>
              </a:ext>
            </a:extLst>
          </p:cNvPr>
          <p:cNvSpPr txBox="1"/>
          <p:nvPr/>
        </p:nvSpPr>
        <p:spPr>
          <a:xfrm>
            <a:off x="6343651" y="1269618"/>
            <a:ext cx="54991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ひらかたし　      はな　　       　　                 　　      　　　                         きょうたなべし　　  はな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BA3335E-3D70-4EFB-BBAB-9A6E44DAD0A9}"/>
              </a:ext>
            </a:extLst>
          </p:cNvPr>
          <p:cNvSpPr txBox="1"/>
          <p:nvPr/>
        </p:nvSpPr>
        <p:spPr>
          <a:xfrm>
            <a:off x="7617779" y="1653565"/>
            <a:ext cx="23555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き　　　　　　　　　　　　　　　　　　　う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B43BDF-268A-4DB4-BE26-FF4B2A96B72E}"/>
              </a:ext>
            </a:extLst>
          </p:cNvPr>
          <p:cNvSpPr txBox="1"/>
          <p:nvPr/>
        </p:nvSpPr>
        <p:spPr>
          <a:xfrm>
            <a:off x="6291495" y="2003696"/>
            <a:ext cx="4233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こうじょう　　　　こ　　　　  とき　　さが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F5C473-5247-464B-AAC4-C0C8FB2BE5ED}"/>
              </a:ext>
            </a:extLst>
          </p:cNvPr>
          <p:cNvSpPr txBox="1"/>
          <p:nvPr/>
        </p:nvSpPr>
        <p:spPr>
          <a:xfrm>
            <a:off x="8502213" y="2661162"/>
            <a:ext cx="17435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ひらかたし　はな　</a:t>
            </a:r>
            <a:endParaRPr kumimoji="1" lang="ja-JP" altLang="en-US" sz="8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8874A57-F04C-422A-AD46-253E15720C88}"/>
              </a:ext>
            </a:extLst>
          </p:cNvPr>
          <p:cNvSpPr txBox="1"/>
          <p:nvPr/>
        </p:nvSpPr>
        <p:spPr>
          <a:xfrm>
            <a:off x="8408079" y="3700899"/>
            <a:ext cx="20951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きょうたなべし　はな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7272C6B-5964-4E25-B795-1C37D0AC8350}"/>
              </a:ext>
            </a:extLst>
          </p:cNvPr>
          <p:cNvSpPr txBox="1"/>
          <p:nvPr/>
        </p:nvSpPr>
        <p:spPr>
          <a:xfrm>
            <a:off x="8823015" y="5757693"/>
            <a:ext cx="932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 err="1"/>
              <a:t>しょ</a:t>
            </a:r>
            <a:r>
              <a:rPr kumimoji="1" lang="ja-JP" altLang="en-US" sz="800" dirty="0"/>
              <a:t>くさい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911469B-BB8A-40F0-9889-039304832BB4}"/>
              </a:ext>
            </a:extLst>
          </p:cNvPr>
          <p:cNvSpPr txBox="1"/>
          <p:nvPr/>
        </p:nvSpPr>
        <p:spPr>
          <a:xfrm>
            <a:off x="489801" y="5082063"/>
            <a:ext cx="4329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こうじょう　 いりぐち　   </a:t>
            </a:r>
            <a:r>
              <a:rPr lang="ja-JP" altLang="en-US" sz="800" dirty="0"/>
              <a:t>みぎがわ</a:t>
            </a:r>
            <a:r>
              <a:rPr kumimoji="1" lang="ja-JP" altLang="en-US" sz="800" dirty="0"/>
              <a:t>　　       </a:t>
            </a:r>
            <a:r>
              <a:rPr kumimoji="1" lang="ja-JP" altLang="en-US" sz="800" dirty="0" err="1"/>
              <a:t>たいよ</a:t>
            </a:r>
            <a:r>
              <a:rPr kumimoji="1" lang="ja-JP" altLang="en-US" sz="800" dirty="0"/>
              <a:t>うこう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F4CAA1F-5412-40DD-AA12-DFA0FE38A7A5}"/>
              </a:ext>
            </a:extLst>
          </p:cNvPr>
          <p:cNvSpPr txBox="1"/>
          <p:nvPr/>
        </p:nvSpPr>
        <p:spPr>
          <a:xfrm>
            <a:off x="2113856" y="5449477"/>
            <a:ext cx="37850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 やく　　                                    でんき　　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はつでん   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E215D14-CC4B-49DE-896F-883B5C512332}"/>
              </a:ext>
            </a:extLst>
          </p:cNvPr>
          <p:cNvSpPr txBox="1"/>
          <p:nvPr/>
        </p:nvSpPr>
        <p:spPr>
          <a:xfrm>
            <a:off x="925173" y="5807022"/>
            <a:ext cx="4329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でんき　    こうじょうない　  かつよう　　　                       かんきょう             こうけん</a:t>
            </a:r>
            <a:endParaRPr kumimoji="1" lang="en-US" altLang="ja-JP" sz="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00C105-305C-4B31-8268-A229280E6DFD}"/>
              </a:ext>
            </a:extLst>
          </p:cNvPr>
          <p:cNvSpPr txBox="1"/>
          <p:nvPr/>
        </p:nvSpPr>
        <p:spPr>
          <a:xfrm>
            <a:off x="5681709" y="6553653"/>
            <a:ext cx="7190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i="1" dirty="0"/>
              <a:t>～</a:t>
            </a:r>
            <a:r>
              <a:rPr kumimoji="1" lang="en-US" altLang="ja-JP" sz="1200" b="1" i="1" dirty="0"/>
              <a:t>QUIZ</a:t>
            </a:r>
            <a:r>
              <a:rPr kumimoji="1" lang="ja-JP" altLang="en-US" sz="1200" b="1" i="1" dirty="0"/>
              <a:t>の答え</a:t>
            </a:r>
            <a:r>
              <a:rPr kumimoji="1" lang="ja-JP" altLang="en-US" sz="1200" i="1" dirty="0"/>
              <a:t>　</a:t>
            </a:r>
            <a:r>
              <a:rPr kumimoji="1" lang="ja-JP" altLang="en-US" sz="1200" b="1" i="1" dirty="0"/>
              <a:t>／　焼却炉内の温度は約</a:t>
            </a:r>
            <a:r>
              <a:rPr kumimoji="1" lang="en-US" altLang="ja-JP" sz="1200" b="1" i="1" dirty="0"/>
              <a:t>850</a:t>
            </a:r>
            <a:r>
              <a:rPr kumimoji="1" lang="ja-JP" altLang="en-US" sz="1200" b="1" i="1" dirty="0"/>
              <a:t>度　／　</a:t>
            </a:r>
            <a:r>
              <a:rPr lang="ja-JP" altLang="en-US" sz="1200" b="1" i="1" dirty="0"/>
              <a:t>ごみ投入ドアの高さは②７メートル</a:t>
            </a:r>
            <a:endParaRPr kumimoji="1" lang="ja-JP" altLang="en-US" sz="1200" b="1" i="1" dirty="0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628CFECF-E88D-41C6-953C-3172F45C2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842454" y="4577034"/>
            <a:ext cx="1030982" cy="91223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5C3F1F0D-673F-4346-ABD7-106D2CE26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21445" y="4606249"/>
            <a:ext cx="990056" cy="892883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7A30252C-AD8A-4352-8319-43C5D2563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64" y="2453364"/>
            <a:ext cx="1390005" cy="141355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3A2A0C84-4F83-4415-B7CF-FBC60AF1A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33" y="3068118"/>
            <a:ext cx="1384469" cy="1319694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BC7725D9-CDE3-446C-BF01-1D4CC49216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50204" y="4596576"/>
            <a:ext cx="997172" cy="912230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41C1D46-1C2F-4791-BB2C-BCB6C8694A8B}"/>
              </a:ext>
            </a:extLst>
          </p:cNvPr>
          <p:cNvSpPr txBox="1"/>
          <p:nvPr/>
        </p:nvSpPr>
        <p:spPr>
          <a:xfrm>
            <a:off x="6704775" y="5481422"/>
            <a:ext cx="54242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　　　　サクラ　　　　　　　　ナンキンハゼ　　　　　　　キンモクセイ　　　　　　　　</a:t>
            </a:r>
            <a:r>
              <a:rPr lang="ja-JP" altLang="en-US" sz="800" dirty="0"/>
              <a:t>コナラ</a:t>
            </a:r>
            <a:endParaRPr kumimoji="1" lang="ja-JP" altLang="en-US" sz="800" dirty="0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746D6D3A-E431-4D74-AEA8-17E77215B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307" y="1170101"/>
            <a:ext cx="4075056" cy="2389360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7DFA3060-F411-453F-9DC7-6C7185A53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4" y="3817953"/>
            <a:ext cx="1771833" cy="1077466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63E542A0-2657-4C0F-B491-D859238FE7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33" y="3821990"/>
            <a:ext cx="1722421" cy="1077466"/>
          </a:xfrm>
          <a:prstGeom prst="rect">
            <a:avLst/>
          </a:prstGeom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F39530D-661B-4525-8755-FA3D2C4A10DC}"/>
              </a:ext>
            </a:extLst>
          </p:cNvPr>
          <p:cNvSpPr txBox="1"/>
          <p:nvPr/>
        </p:nvSpPr>
        <p:spPr>
          <a:xfrm>
            <a:off x="4580423" y="2352702"/>
            <a:ext cx="143373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uFill>
                  <a:solidFill>
                    <a:schemeClr val="accent6">
                      <a:lumMod val="40000"/>
                      <a:lumOff val="60000"/>
                    </a:schemeClr>
                  </a:solidFill>
                </a:uFill>
              </a:rPr>
              <a:t>太陽光</a:t>
            </a:r>
            <a:endParaRPr kumimoji="1" lang="en-US" altLang="ja-JP" sz="1600" dirty="0">
              <a:uFill>
                <a:solidFill>
                  <a:schemeClr val="accent6">
                    <a:lumMod val="40000"/>
                    <a:lumOff val="60000"/>
                  </a:schemeClr>
                </a:solidFill>
              </a:uFill>
            </a:endParaRPr>
          </a:p>
          <a:p>
            <a:r>
              <a:rPr lang="ja-JP" altLang="en-US" sz="1600" dirty="0">
                <a:uFill>
                  <a:solidFill>
                    <a:schemeClr val="accent6">
                      <a:lumMod val="40000"/>
                      <a:lumOff val="60000"/>
                    </a:schemeClr>
                  </a:solidFill>
                </a:uFill>
              </a:rPr>
              <a:t>　　　</a:t>
            </a:r>
            <a:r>
              <a:rPr kumimoji="1" lang="ja-JP" altLang="en-US" sz="1600" dirty="0">
                <a:uFill>
                  <a:solidFill>
                    <a:schemeClr val="accent6">
                      <a:lumMod val="40000"/>
                      <a:lumOff val="60000"/>
                    </a:schemeClr>
                  </a:solidFill>
                </a:uFill>
              </a:rPr>
              <a:t>パネル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B80783A3-0B27-4024-9ADA-1D34A43E1003}"/>
              </a:ext>
            </a:extLst>
          </p:cNvPr>
          <p:cNvSpPr txBox="1"/>
          <p:nvPr/>
        </p:nvSpPr>
        <p:spPr>
          <a:xfrm>
            <a:off x="4521264" y="4214536"/>
            <a:ext cx="1722421" cy="708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400" dirty="0"/>
              <a:t>　発電状況が確認　</a:t>
            </a:r>
            <a:endParaRPr kumimoji="1" lang="en-US" altLang="ja-JP" sz="1400" dirty="0"/>
          </a:p>
          <a:p>
            <a:pPr>
              <a:lnSpc>
                <a:spcPct val="150000"/>
              </a:lnSpc>
            </a:pPr>
            <a:r>
              <a:rPr kumimoji="1" lang="ja-JP" altLang="en-US" sz="1400" dirty="0"/>
              <a:t>　できる掲示板</a:t>
            </a:r>
          </a:p>
        </p:txBody>
      </p:sp>
      <p:sp>
        <p:nvSpPr>
          <p:cNvPr id="72" name="矢印: 左 71">
            <a:extLst>
              <a:ext uri="{FF2B5EF4-FFF2-40B4-BE49-F238E27FC236}">
                <a16:creationId xmlns:a16="http://schemas.microsoft.com/office/drawing/2014/main" id="{D9B858B0-1705-42FB-B318-F7FB629248CC}"/>
              </a:ext>
            </a:extLst>
          </p:cNvPr>
          <p:cNvSpPr/>
          <p:nvPr/>
        </p:nvSpPr>
        <p:spPr>
          <a:xfrm>
            <a:off x="4513411" y="2064462"/>
            <a:ext cx="213064" cy="148419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矢印: 左 72">
            <a:extLst>
              <a:ext uri="{FF2B5EF4-FFF2-40B4-BE49-F238E27FC236}">
                <a16:creationId xmlns:a16="http://schemas.microsoft.com/office/drawing/2014/main" id="{AC5AB2A4-9F36-499D-BC9E-3E13F53CF19C}"/>
              </a:ext>
            </a:extLst>
          </p:cNvPr>
          <p:cNvSpPr/>
          <p:nvPr/>
        </p:nvSpPr>
        <p:spPr>
          <a:xfrm>
            <a:off x="4460726" y="3979881"/>
            <a:ext cx="213064" cy="148419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43FDBFD6-4E91-4AAB-900B-4206F831ADC4}"/>
              </a:ext>
            </a:extLst>
          </p:cNvPr>
          <p:cNvSpPr txBox="1"/>
          <p:nvPr/>
        </p:nvSpPr>
        <p:spPr>
          <a:xfrm>
            <a:off x="4608101" y="2240369"/>
            <a:ext cx="999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 err="1"/>
              <a:t>たいよ</a:t>
            </a:r>
            <a:r>
              <a:rPr kumimoji="1" lang="ja-JP" altLang="en-US" sz="800" dirty="0"/>
              <a:t>うこう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C4D8BC7D-8B7E-40C4-AA17-9376CCF8B8F1}"/>
              </a:ext>
            </a:extLst>
          </p:cNvPr>
          <p:cNvSpPr txBox="1"/>
          <p:nvPr/>
        </p:nvSpPr>
        <p:spPr>
          <a:xfrm>
            <a:off x="4449679" y="4183409"/>
            <a:ext cx="19038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 はつでんじょうきょう　かくにん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316B5E19-09CF-4340-A924-0C67C649AE1C}"/>
              </a:ext>
            </a:extLst>
          </p:cNvPr>
          <p:cNvSpPr txBox="1"/>
          <p:nvPr/>
        </p:nvSpPr>
        <p:spPr>
          <a:xfrm>
            <a:off x="5248713" y="4520256"/>
            <a:ext cx="842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けいじばん</a:t>
            </a:r>
            <a:endParaRPr kumimoji="1" lang="ja-JP" altLang="en-US" sz="800" dirty="0"/>
          </a:p>
        </p:txBody>
      </p:sp>
      <p:pic>
        <p:nvPicPr>
          <p:cNvPr id="82" name="グラフィックス 81" descr="ウインクしている顔 (塗りつぶしなし)">
            <a:extLst>
              <a:ext uri="{FF2B5EF4-FFF2-40B4-BE49-F238E27FC236}">
                <a16:creationId xmlns:a16="http://schemas.microsoft.com/office/drawing/2014/main" id="{B59F943D-8405-4941-8CF5-746EF5B3E3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10219" y="6492874"/>
            <a:ext cx="319053" cy="31905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9B352F-D31D-4CA8-BF69-2086A1FED023}"/>
              </a:ext>
            </a:extLst>
          </p:cNvPr>
          <p:cNvSpPr txBox="1"/>
          <p:nvPr/>
        </p:nvSpPr>
        <p:spPr>
          <a:xfrm>
            <a:off x="9416904" y="3984484"/>
            <a:ext cx="1014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いくせいちゅう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762B66-1BF7-4439-B09D-8C5F0DDBA8B8}"/>
              </a:ext>
            </a:extLst>
          </p:cNvPr>
          <p:cNvSpPr txBox="1"/>
          <p:nvPr/>
        </p:nvSpPr>
        <p:spPr>
          <a:xfrm>
            <a:off x="6318673" y="6409617"/>
            <a:ext cx="5291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 こた　　　　しょうき</a:t>
            </a:r>
            <a:r>
              <a:rPr kumimoji="1" lang="ja-JP" altLang="en-US" sz="800" dirty="0" err="1"/>
              <a:t>ゃくろ</a:t>
            </a:r>
            <a:r>
              <a:rPr kumimoji="1" lang="ja-JP" altLang="en-US" sz="800" dirty="0"/>
              <a:t>ない　おんど　やく　　ど　　　　　　　とうにゅう　　　たか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F939A6D-02C1-44CA-BB8D-2C74FA8972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671216" y="4596601"/>
            <a:ext cx="1030983" cy="87309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E21FBD-D48B-4F0F-8052-41AA91B8C257}"/>
              </a:ext>
            </a:extLst>
          </p:cNvPr>
          <p:cNvSpPr txBox="1"/>
          <p:nvPr/>
        </p:nvSpPr>
        <p:spPr>
          <a:xfrm>
            <a:off x="10830757" y="5595452"/>
            <a:ext cx="1109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（どんぐりだよ）</a:t>
            </a:r>
          </a:p>
        </p:txBody>
      </p:sp>
    </p:spTree>
    <p:extLst>
      <p:ext uri="{BB962C8B-B14F-4D97-AF65-F5344CB8AC3E}">
        <p14:creationId xmlns:p14="http://schemas.microsoft.com/office/powerpoint/2010/main" val="3469732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</TotalTime>
  <Words>1329</Words>
  <Application>Microsoft Office PowerPoint</Application>
  <PresentationFormat>ワイド画面</PresentationFormat>
  <Paragraphs>133</Paragraphs>
  <Slides>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メイリオ</vt:lpstr>
      <vt:lpstr>游ゴシック</vt:lpstr>
      <vt:lpstr>游ゴシック Light</vt:lpstr>
      <vt:lpstr>Arial</vt:lpstr>
      <vt:lpstr>Office テーマ</vt:lpstr>
      <vt:lpstr>試運転を行っています</vt:lpstr>
      <vt:lpstr>PowerPoint プレゼンテーション</vt:lpstr>
      <vt:lpstr>PowerPoint プレゼンテーション</vt:lpstr>
      <vt:lpstr>建物の外には・・・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user08</dc:creator>
  <cp:lastModifiedBy>user10</cp:lastModifiedBy>
  <cp:revision>123</cp:revision>
  <cp:lastPrinted>2026-01-29T03:54:30Z</cp:lastPrinted>
  <dcterms:created xsi:type="dcterms:W3CDTF">2024-07-29T05:28:27Z</dcterms:created>
  <dcterms:modified xsi:type="dcterms:W3CDTF">2026-01-29T04:06:30Z</dcterms:modified>
</cp:coreProperties>
</file>